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79" r:id="rId2"/>
  </p:sldIdLst>
  <p:sldSz cx="16649700" cy="11811000"/>
  <p:notesSz cx="6858000" cy="9144000"/>
  <p:embeddedFontLst>
    <p:embeddedFont>
      <p:font typeface="Helvetica Neue Light" panose="020B0604020202020204" charset="0"/>
      <p:regular r:id="rId4"/>
      <p:bold r:id="rId5"/>
      <p:italic r:id="rId6"/>
      <p:boldItalic r:id="rId7"/>
    </p:embeddedFont>
    <p:embeddedFont>
      <p:font typeface="Libre Franklin" pitchFamily="2" charset="0"/>
      <p:regular r:id="rId8"/>
      <p:bold r:id="rId9"/>
      <p:italic r:id="rId10"/>
      <p:boldItalic r:id="rId11"/>
    </p:embeddedFont>
    <p:embeddedFont>
      <p:font typeface="Libre Franklin SemiBold" pitchFamily="2" charset="0"/>
      <p:regular r:id="rId12"/>
      <p:bold r:id="rId13"/>
      <p:italic r:id="rId14"/>
      <p:bold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61">
          <p15:clr>
            <a:srgbClr val="A4A3A4"/>
          </p15:clr>
        </p15:guide>
        <p15:guide id="2" pos="52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26A2C8-429D-4920-A10B-3F162E506F67}">
  <a:tblStyle styleId="{8626A2C8-429D-4920-A10B-3F162E506F6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432" y="72"/>
      </p:cViewPr>
      <p:guideLst>
        <p:guide orient="horz" pos="3061"/>
        <p:guide pos="52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ableStyles" Target="tableStyle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2416" y="685800"/>
            <a:ext cx="4833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24837ae64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685800"/>
            <a:ext cx="48339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24837ae64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lain Blank">
  <p:cSld name="TITLE_1_1_1_1_1_2_2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15426934" y="10708127"/>
            <a:ext cx="999000" cy="903900"/>
          </a:xfrm>
          <a:prstGeom prst="rect">
            <a:avLst/>
          </a:prstGeom>
        </p:spPr>
        <p:txBody>
          <a:bodyPr spcFirstLastPara="1" wrap="square" lIns="180950" tIns="180950" rIns="180950" bIns="18095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22979" y="423009"/>
            <a:ext cx="15514500" cy="131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ibre Franklin"/>
              <a:buNone/>
              <a:defRPr sz="4800" b="1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22979" y="423009"/>
            <a:ext cx="15514500" cy="1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Libre Franklin SemiBold"/>
              <a:buNone/>
              <a:defRPr sz="5500">
                <a:solidFill>
                  <a:schemeClr val="dk1"/>
                </a:solidFill>
                <a:latin typeface="Libre Franklin SemiBold"/>
                <a:ea typeface="Libre Franklin SemiBold"/>
                <a:cs typeface="Libre Franklin SemiBold"/>
                <a:sym typeface="Libre Franklin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22975" y="3164300"/>
            <a:ext cx="15803700" cy="6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●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lvl="1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○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■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●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○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■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lvl="6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●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lvl="7" indent="-3810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 Light"/>
              <a:buChar char="○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lvl="8" indent="-381000">
              <a:lnSpc>
                <a:spcPct val="13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Helvetica Neue Light"/>
              <a:buChar char="■"/>
              <a:defRPr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5426934" y="10708127"/>
            <a:ext cx="999000" cy="9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950" tIns="180950" rIns="180950" bIns="180950" anchor="ctr" anchorCtr="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975" y="10808728"/>
            <a:ext cx="2605876" cy="7296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66">
          <p15:clr>
            <a:srgbClr val="EA4335"/>
          </p15:clr>
        </p15:guide>
        <p15:guide id="2" pos="969">
          <p15:clr>
            <a:srgbClr val="EA4335"/>
          </p15:clr>
        </p15:guide>
        <p15:guide id="3" pos="1107">
          <p15:clr>
            <a:srgbClr val="EA4335"/>
          </p15:clr>
        </p15:guide>
        <p15:guide id="4" pos="1809">
          <p15:clr>
            <a:srgbClr val="EA4335"/>
          </p15:clr>
        </p15:guide>
        <p15:guide id="5" pos="1947">
          <p15:clr>
            <a:srgbClr val="EA4335"/>
          </p15:clr>
        </p15:guide>
        <p15:guide id="6" pos="2649">
          <p15:clr>
            <a:srgbClr val="EA4335"/>
          </p15:clr>
        </p15:guide>
        <p15:guide id="7" pos="2787">
          <p15:clr>
            <a:srgbClr val="EA4335"/>
          </p15:clr>
        </p15:guide>
        <p15:guide id="8" pos="3489">
          <p15:clr>
            <a:srgbClr val="EA4335"/>
          </p15:clr>
        </p15:guide>
        <p15:guide id="9" pos="3627">
          <p15:clr>
            <a:srgbClr val="EA4335"/>
          </p15:clr>
        </p15:guide>
        <p15:guide id="10" pos="4330">
          <p15:clr>
            <a:srgbClr val="EA4335"/>
          </p15:clr>
        </p15:guide>
        <p15:guide id="11" pos="4467">
          <p15:clr>
            <a:srgbClr val="EA4335"/>
          </p15:clr>
        </p15:guide>
        <p15:guide id="12" pos="5170">
          <p15:clr>
            <a:srgbClr val="EA4335"/>
          </p15:clr>
        </p15:guide>
        <p15:guide id="13" pos="5308">
          <p15:clr>
            <a:srgbClr val="EA4335"/>
          </p15:clr>
        </p15:guide>
        <p15:guide id="14" pos="6010">
          <p15:clr>
            <a:srgbClr val="EA4335"/>
          </p15:clr>
        </p15:guide>
        <p15:guide id="15" pos="6148">
          <p15:clr>
            <a:srgbClr val="EA4335"/>
          </p15:clr>
        </p15:guide>
        <p15:guide id="16" pos="6850">
          <p15:clr>
            <a:srgbClr val="EA4335"/>
          </p15:clr>
        </p15:guide>
        <p15:guide id="17" pos="6988">
          <p15:clr>
            <a:srgbClr val="EA4335"/>
          </p15:clr>
        </p15:guide>
        <p15:guide id="18" pos="7690">
          <p15:clr>
            <a:srgbClr val="EA4335"/>
          </p15:clr>
        </p15:guide>
        <p15:guide id="19" pos="7828">
          <p15:clr>
            <a:srgbClr val="EA4335"/>
          </p15:clr>
        </p15:guide>
        <p15:guide id="20" pos="8531">
          <p15:clr>
            <a:srgbClr val="EA4335"/>
          </p15:clr>
        </p15:guide>
        <p15:guide id="21" pos="8668">
          <p15:clr>
            <a:srgbClr val="EA4335"/>
          </p15:clr>
        </p15:guide>
        <p15:guide id="22" pos="9371">
          <p15:clr>
            <a:srgbClr val="EA4335"/>
          </p15:clr>
        </p15:guide>
        <p15:guide id="23" pos="9509">
          <p15:clr>
            <a:srgbClr val="EA4335"/>
          </p15:clr>
        </p15:guide>
        <p15:guide id="24" pos="10222">
          <p15:clr>
            <a:srgbClr val="EA4335"/>
          </p15:clr>
        </p15:guide>
        <p15:guide id="25" orient="horz" pos="266">
          <p15:clr>
            <a:srgbClr val="EA4335"/>
          </p15:clr>
        </p15:guide>
        <p15:guide id="26" orient="horz" pos="7174">
          <p15:clr>
            <a:srgbClr val="EA4335"/>
          </p15:clr>
        </p15:guide>
        <p15:guide id="27" orient="horz" pos="1130">
          <p15:clr>
            <a:srgbClr val="EA4335"/>
          </p15:clr>
        </p15:guide>
        <p15:guide id="28" orient="horz" pos="1993">
          <p15:clr>
            <a:srgbClr val="EA4335"/>
          </p15:clr>
        </p15:guide>
        <p15:guide id="29" orient="horz" pos="2857">
          <p15:clr>
            <a:srgbClr val="EA4335"/>
          </p15:clr>
        </p15:guide>
        <p15:guide id="30" orient="horz" pos="3720">
          <p15:clr>
            <a:srgbClr val="EA4335"/>
          </p15:clr>
        </p15:guide>
        <p15:guide id="31" orient="horz" pos="4583">
          <p15:clr>
            <a:srgbClr val="EA4335"/>
          </p15:clr>
        </p15:guide>
        <p15:guide id="32" orient="horz" pos="5447">
          <p15:clr>
            <a:srgbClr val="EA4335"/>
          </p15:clr>
        </p15:guide>
        <p15:guide id="33" orient="horz" pos="631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7"/>
          <p:cNvSpPr txBox="1">
            <a:spLocks noGrp="1"/>
          </p:cNvSpPr>
          <p:nvPr>
            <p:ph type="title"/>
          </p:nvPr>
        </p:nvSpPr>
        <p:spPr>
          <a:xfrm>
            <a:off x="422979" y="423009"/>
            <a:ext cx="15514500" cy="131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gender unicorn </a:t>
            </a:r>
            <a:endParaRPr/>
          </a:p>
        </p:txBody>
      </p:sp>
      <p:sp>
        <p:nvSpPr>
          <p:cNvPr id="449" name="Google Shape;449;p37"/>
          <p:cNvSpPr txBox="1"/>
          <p:nvPr/>
        </p:nvSpPr>
        <p:spPr>
          <a:xfrm>
            <a:off x="8404000" y="10699675"/>
            <a:ext cx="9566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Source: www.transstudent.org/gender</a:t>
            </a:r>
            <a:endParaRPr sz="1200"/>
          </a:p>
        </p:txBody>
      </p:sp>
      <p:pic>
        <p:nvPicPr>
          <p:cNvPr id="450" name="Google Shape;45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35893">
            <a:off x="13495523" y="8093555"/>
            <a:ext cx="2151331" cy="1721066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37"/>
          <p:cNvSpPr/>
          <p:nvPr/>
        </p:nvSpPr>
        <p:spPr>
          <a:xfrm>
            <a:off x="5440301" y="4615675"/>
            <a:ext cx="10173285" cy="471325"/>
          </a:xfrm>
          <a:custGeom>
            <a:avLst/>
            <a:gdLst/>
            <a:ahLst/>
            <a:cxnLst/>
            <a:rect l="l" t="t" r="r" b="b"/>
            <a:pathLst>
              <a:path w="152483" h="18853" extrusionOk="0">
                <a:moveTo>
                  <a:pt x="0" y="11311"/>
                </a:moveTo>
                <a:cubicBezTo>
                  <a:pt x="24952" y="3824"/>
                  <a:pt x="51879" y="-3038"/>
                  <a:pt x="77534" y="1490"/>
                </a:cubicBezTo>
                <a:cubicBezTo>
                  <a:pt x="98770" y="5238"/>
                  <a:pt x="119026" y="22705"/>
                  <a:pt x="140078" y="18030"/>
                </a:cubicBezTo>
                <a:cubicBezTo>
                  <a:pt x="144751" y="16992"/>
                  <a:pt x="147942" y="12309"/>
                  <a:pt x="152483" y="10794"/>
                </a:cubicBezTo>
              </a:path>
            </a:pathLst>
          </a:custGeom>
          <a:noFill/>
          <a:ln w="152400" cap="flat" cmpd="sng">
            <a:solidFill>
              <a:schemeClr val="lt2"/>
            </a:solidFill>
            <a:prstDash val="solid"/>
            <a:round/>
            <a:headEnd type="stealth" w="med" len="med"/>
            <a:tailEnd type="stealth" w="med" len="med"/>
          </a:ln>
        </p:spPr>
      </p:sp>
      <p:sp>
        <p:nvSpPr>
          <p:cNvPr id="452" name="Google Shape;452;p37"/>
          <p:cNvSpPr txBox="1">
            <a:spLocks noGrp="1"/>
          </p:cNvSpPr>
          <p:nvPr>
            <p:ph type="title"/>
          </p:nvPr>
        </p:nvSpPr>
        <p:spPr>
          <a:xfrm>
            <a:off x="8403988" y="1793400"/>
            <a:ext cx="4408800" cy="890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Gender identity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Gender expression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Sex assigned at birth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Physically attracted to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Emotionally attracted to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453" name="Google Shape;453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459572">
            <a:off x="13933876" y="4028805"/>
            <a:ext cx="2535253" cy="3169061"/>
          </a:xfrm>
          <a:prstGeom prst="rect">
            <a:avLst/>
          </a:prstGeom>
          <a:noFill/>
          <a:ln>
            <a:noFill/>
          </a:ln>
        </p:spPr>
      </p:pic>
      <p:sp>
        <p:nvSpPr>
          <p:cNvPr id="454" name="Google Shape;454;p37"/>
          <p:cNvSpPr/>
          <p:nvPr/>
        </p:nvSpPr>
        <p:spPr>
          <a:xfrm rot="-441231">
            <a:off x="3004834" y="7968999"/>
            <a:ext cx="4574617" cy="957900"/>
          </a:xfrm>
          <a:custGeom>
            <a:avLst/>
            <a:gdLst/>
            <a:ahLst/>
            <a:cxnLst/>
            <a:rect l="l" t="t" r="r" b="b"/>
            <a:pathLst>
              <a:path w="182980" h="38315" extrusionOk="0">
                <a:moveTo>
                  <a:pt x="182980" y="11093"/>
                </a:moveTo>
                <a:cubicBezTo>
                  <a:pt x="162735" y="-3077"/>
                  <a:pt x="132628" y="-2036"/>
                  <a:pt x="109065" y="5407"/>
                </a:cubicBezTo>
                <a:cubicBezTo>
                  <a:pt x="92293" y="10705"/>
                  <a:pt x="81049" y="27575"/>
                  <a:pt x="64612" y="33836"/>
                </a:cubicBezTo>
                <a:cubicBezTo>
                  <a:pt x="51233" y="38933"/>
                  <a:pt x="35556" y="39547"/>
                  <a:pt x="21710" y="35904"/>
                </a:cubicBezTo>
                <a:cubicBezTo>
                  <a:pt x="14384" y="33976"/>
                  <a:pt x="7575" y="29184"/>
                  <a:pt x="0" y="29184"/>
                </a:cubicBezTo>
              </a:path>
            </a:pathLst>
          </a:custGeom>
          <a:noFill/>
          <a:ln w="152400" cap="flat" cmpd="sng">
            <a:solidFill>
              <a:schemeClr val="lt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455" name="Google Shape;455;p37"/>
          <p:cNvSpPr/>
          <p:nvPr/>
        </p:nvSpPr>
        <p:spPr>
          <a:xfrm rot="-477305">
            <a:off x="11986804" y="1473124"/>
            <a:ext cx="2183926" cy="640515"/>
          </a:xfrm>
          <a:custGeom>
            <a:avLst/>
            <a:gdLst/>
            <a:ahLst/>
            <a:cxnLst/>
            <a:rect l="l" t="t" r="r" b="b"/>
            <a:pathLst>
              <a:path w="87355" h="25620" extrusionOk="0">
                <a:moveTo>
                  <a:pt x="0" y="25328"/>
                </a:moveTo>
                <a:cubicBezTo>
                  <a:pt x="16229" y="25328"/>
                  <a:pt x="32931" y="26498"/>
                  <a:pt x="48588" y="22227"/>
                </a:cubicBezTo>
                <a:cubicBezTo>
                  <a:pt x="62959" y="18307"/>
                  <a:pt x="74032" y="6662"/>
                  <a:pt x="87355" y="0"/>
                </a:cubicBezTo>
              </a:path>
            </a:pathLst>
          </a:custGeom>
          <a:noFill/>
          <a:ln w="152400" cap="flat" cmpd="sng">
            <a:solidFill>
              <a:schemeClr val="lt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456" name="Google Shape;456;p37"/>
          <p:cNvSpPr txBox="1"/>
          <p:nvPr/>
        </p:nvSpPr>
        <p:spPr>
          <a:xfrm>
            <a:off x="422975" y="1793400"/>
            <a:ext cx="5116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57" name="Google Shape;457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882883">
            <a:off x="13297194" y="128652"/>
            <a:ext cx="3595136" cy="2876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395349" y="9031059"/>
            <a:ext cx="4659600" cy="37276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5049" y="2914460"/>
            <a:ext cx="5116500" cy="6801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37"/>
          <p:cNvPicPr preferRelativeResize="0"/>
          <p:nvPr/>
        </p:nvPicPr>
        <p:blipFill rotWithShape="1">
          <a:blip r:embed="rId8">
            <a:alphaModFix/>
          </a:blip>
          <a:srcRect t="14346"/>
          <a:stretch/>
        </p:blipFill>
        <p:spPr>
          <a:xfrm>
            <a:off x="7193952" y="5672449"/>
            <a:ext cx="1021850" cy="940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02346" y="7199822"/>
            <a:ext cx="1021866" cy="68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57575" y="8988626"/>
            <a:ext cx="911400" cy="68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3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309675" y="3829450"/>
            <a:ext cx="709043" cy="68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3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204074" y="1772225"/>
            <a:ext cx="1021850" cy="520213"/>
          </a:xfrm>
          <a:prstGeom prst="rect">
            <a:avLst/>
          </a:prstGeom>
          <a:noFill/>
          <a:ln>
            <a:noFill/>
          </a:ln>
        </p:spPr>
      </p:pic>
      <p:sp>
        <p:nvSpPr>
          <p:cNvPr id="465" name="Google Shape;465;p37"/>
          <p:cNvSpPr txBox="1"/>
          <p:nvPr/>
        </p:nvSpPr>
        <p:spPr>
          <a:xfrm>
            <a:off x="8363750" y="2086500"/>
            <a:ext cx="30000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female / woman / girl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male/ man / boy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other genders</a:t>
            </a:r>
            <a:endParaRPr/>
          </a:p>
        </p:txBody>
      </p:sp>
      <p:sp>
        <p:nvSpPr>
          <p:cNvPr id="466" name="Google Shape;466;p37"/>
          <p:cNvSpPr txBox="1"/>
          <p:nvPr/>
        </p:nvSpPr>
        <p:spPr>
          <a:xfrm>
            <a:off x="8411950" y="4382575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feminine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masculine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other</a:t>
            </a:r>
            <a:endParaRPr sz="24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67" name="Google Shape;467;p37"/>
          <p:cNvSpPr txBox="1"/>
          <p:nvPr/>
        </p:nvSpPr>
        <p:spPr>
          <a:xfrm>
            <a:off x="8380175" y="6289263"/>
            <a:ext cx="3000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female / male/ intersex</a:t>
            </a:r>
            <a:endParaRPr sz="24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68" name="Google Shape;468;p37"/>
          <p:cNvSpPr txBox="1"/>
          <p:nvPr/>
        </p:nvSpPr>
        <p:spPr>
          <a:xfrm>
            <a:off x="8347138" y="7617325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women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men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other</a:t>
            </a:r>
            <a:endParaRPr/>
          </a:p>
        </p:txBody>
      </p:sp>
      <p:sp>
        <p:nvSpPr>
          <p:cNvPr id="469" name="Google Shape;469;p37"/>
          <p:cNvSpPr txBox="1"/>
          <p:nvPr/>
        </p:nvSpPr>
        <p:spPr>
          <a:xfrm>
            <a:off x="8363250" y="9370825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women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men</a:t>
            </a:r>
            <a:endParaRPr sz="24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other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280933"/>
      </a:dk1>
      <a:lt1>
        <a:srgbClr val="FFFFFF"/>
      </a:lt1>
      <a:dk2>
        <a:srgbClr val="D6C6DC"/>
      </a:dk2>
      <a:lt2>
        <a:srgbClr val="FBF9F8"/>
      </a:lt2>
      <a:accent1>
        <a:srgbClr val="E4D3FF"/>
      </a:accent1>
      <a:accent2>
        <a:srgbClr val="CBE1F5"/>
      </a:accent2>
      <a:accent3>
        <a:srgbClr val="FAC595"/>
      </a:accent3>
      <a:accent4>
        <a:srgbClr val="F3CFE2"/>
      </a:accent4>
      <a:accent5>
        <a:srgbClr val="D4DB97"/>
      </a:accent5>
      <a:accent6>
        <a:srgbClr val="FAE495"/>
      </a:accent6>
      <a:hlink>
        <a:srgbClr val="4420B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Libre Franklin SemiBold</vt:lpstr>
      <vt:lpstr>Helvetica Neue Light</vt:lpstr>
      <vt:lpstr>Open Sans</vt:lpstr>
      <vt:lpstr>Libre Franklin</vt:lpstr>
      <vt:lpstr>Simple Light</vt:lpstr>
      <vt:lpstr>The gender unicorn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gender unicorn </dc:title>
  <cp:lastModifiedBy>Ana Orozco</cp:lastModifiedBy>
  <cp:revision>1</cp:revision>
  <dcterms:modified xsi:type="dcterms:W3CDTF">2023-05-22T01:32:56Z</dcterms:modified>
</cp:coreProperties>
</file>